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XSs+yRvWfMqPwMLS/eNOabQ7f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9412C8-8959-4239-8960-A14A3284F755}">
  <a:tblStyle styleId="{369412C8-8959-4239-8960-A14A3284F7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0BFD344-CC30-4A73-A6F3-81C93A70BD0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fill>
          <a:solidFill>
            <a:srgbClr val="CED2E2"/>
          </a:solidFill>
        </a:fill>
      </a:tcStyle>
    </a:band1H>
    <a:band2H>
      <a:tcTxStyle/>
    </a:band2H>
    <a:band1V>
      <a:tcTxStyle/>
      <a:tcStyle>
        <a:fill>
          <a:solidFill>
            <a:srgbClr val="CED2E2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M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-2648647" y="-2017448"/>
            <a:ext cx="11608208" cy="11244803"/>
            <a:chOff x="-2648647" y="-2017448"/>
            <a:chExt cx="11608208" cy="11244803"/>
          </a:xfrm>
        </p:grpSpPr>
        <p:sp>
          <p:nvSpPr>
            <p:cNvPr id="90" name="Google Shape;90;p1"/>
            <p:cNvSpPr/>
            <p:nvPr/>
          </p:nvSpPr>
          <p:spPr>
            <a:xfrm rot="-2436183">
              <a:off x="-1734289" y="391089"/>
              <a:ext cx="9779491" cy="6427728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510799" y="2164013"/>
              <a:ext cx="4279933" cy="240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MY" sz="5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OLY LIFE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5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MARKETING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5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PLAN</a:t>
              </a:r>
              <a:endParaRPr/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4339602" y="-1849534"/>
            <a:ext cx="8773015" cy="9869794"/>
            <a:chOff x="4923002" y="-1824346"/>
            <a:chExt cx="8773015" cy="9452469"/>
          </a:xfrm>
        </p:grpSpPr>
        <p:sp>
          <p:nvSpPr>
            <p:cNvPr id="93" name="Google Shape;93;p1"/>
            <p:cNvSpPr/>
            <p:nvPr/>
          </p:nvSpPr>
          <p:spPr>
            <a:xfrm rot="-2358539">
              <a:off x="4903061" y="1537468"/>
              <a:ext cx="8285314" cy="28961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9999" l="0" r="1999" t="299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rot="-2358540">
              <a:off x="4940956" y="-263359"/>
              <a:ext cx="5641027" cy="199607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9999" l="0" r="1999" t="299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-2358540">
              <a:off x="8023962" y="3893225"/>
              <a:ext cx="5606675" cy="220886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9999" l="0" r="1999" t="299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gs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65278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/>
        </p:nvSpPr>
        <p:spPr>
          <a:xfrm>
            <a:off x="8870214" y="0"/>
            <a:ext cx="34320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Tier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0" name="Google Shape;270;p10"/>
          <p:cNvCxnSpPr/>
          <p:nvPr/>
        </p:nvCxnSpPr>
        <p:spPr>
          <a:xfrm>
            <a:off x="286789" y="2480136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381" y="1717499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4644" y="1709861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3381" y="210158"/>
            <a:ext cx="947849" cy="750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0"/>
          <p:cNvCxnSpPr>
            <a:stCxn id="273" idx="2"/>
            <a:endCxn id="271" idx="0"/>
          </p:cNvCxnSpPr>
          <p:nvPr/>
        </p:nvCxnSpPr>
        <p:spPr>
          <a:xfrm flipH="1">
            <a:off x="3429406" y="960722"/>
            <a:ext cx="1347900" cy="756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0"/>
          <p:cNvCxnSpPr>
            <a:endCxn id="272" idx="0"/>
          </p:cNvCxnSpPr>
          <p:nvPr/>
        </p:nvCxnSpPr>
        <p:spPr>
          <a:xfrm>
            <a:off x="4777369" y="960761"/>
            <a:ext cx="1321200" cy="74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0"/>
          <p:cNvSpPr txBox="1"/>
          <p:nvPr/>
        </p:nvSpPr>
        <p:spPr>
          <a:xfrm>
            <a:off x="4023731" y="129400"/>
            <a:ext cx="448956" cy="86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MY" sz="5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3271260" y="1841335"/>
            <a:ext cx="13391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5955065" y="1860450"/>
            <a:ext cx="2265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/>
          </a:p>
        </p:txBody>
      </p:sp>
      <p:pic>
        <p:nvPicPr>
          <p:cNvPr id="279" name="Google Shape;2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246" y="2489491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3899" y="3262283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527" y="2517353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7441" y="3262283"/>
            <a:ext cx="947850" cy="750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205949" y="2126560"/>
            <a:ext cx="206858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 Bonus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199601" y="2892444"/>
            <a:ext cx="1783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 Bonus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213804" y="3647005"/>
            <a:ext cx="1669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 Bonus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199601" y="4336734"/>
            <a:ext cx="1783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 Bonus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228917" y="5091295"/>
            <a:ext cx="1669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 </a:t>
            </a: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Bonus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8" name="Google Shape;288;p10"/>
          <p:cNvCxnSpPr/>
          <p:nvPr/>
        </p:nvCxnSpPr>
        <p:spPr>
          <a:xfrm>
            <a:off x="286789" y="3238338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9" name="Google Shape;289;p10"/>
          <p:cNvCxnSpPr/>
          <p:nvPr/>
        </p:nvCxnSpPr>
        <p:spPr>
          <a:xfrm>
            <a:off x="286789" y="4034216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0" name="Google Shape;290;p10"/>
          <p:cNvCxnSpPr/>
          <p:nvPr/>
        </p:nvCxnSpPr>
        <p:spPr>
          <a:xfrm>
            <a:off x="286789" y="4706066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1" name="Google Shape;291;p10"/>
          <p:cNvCxnSpPr/>
          <p:nvPr/>
        </p:nvCxnSpPr>
        <p:spPr>
          <a:xfrm>
            <a:off x="286789" y="5448997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92" name="Google Shape;2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172" y="4026899"/>
            <a:ext cx="864999" cy="68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433" y="4758200"/>
            <a:ext cx="741294" cy="61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8723" y="4044109"/>
            <a:ext cx="864999" cy="68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8076" y="4800891"/>
            <a:ext cx="741294" cy="619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10"/>
          <p:cNvCxnSpPr/>
          <p:nvPr/>
        </p:nvCxnSpPr>
        <p:spPr>
          <a:xfrm>
            <a:off x="4772006" y="977886"/>
            <a:ext cx="0" cy="511500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10"/>
          <p:cNvSpPr txBox="1"/>
          <p:nvPr/>
        </p:nvSpPr>
        <p:spPr>
          <a:xfrm>
            <a:off x="3174699" y="2618236"/>
            <a:ext cx="50921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A1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3152604" y="3413879"/>
            <a:ext cx="50921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A2</a:t>
            </a:r>
            <a:endParaRPr/>
          </a:p>
        </p:txBody>
      </p:sp>
      <p:sp>
        <p:nvSpPr>
          <p:cNvPr id="299" name="Google Shape;299;p10"/>
          <p:cNvSpPr txBox="1"/>
          <p:nvPr/>
        </p:nvSpPr>
        <p:spPr>
          <a:xfrm>
            <a:off x="2731708" y="4146917"/>
            <a:ext cx="64973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A3</a:t>
            </a:r>
            <a:endParaRPr/>
          </a:p>
        </p:txBody>
      </p:sp>
      <p:sp>
        <p:nvSpPr>
          <p:cNvPr id="300" name="Google Shape;300;p10"/>
          <p:cNvSpPr txBox="1"/>
          <p:nvPr/>
        </p:nvSpPr>
        <p:spPr>
          <a:xfrm>
            <a:off x="2109762" y="4850029"/>
            <a:ext cx="64001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A4</a:t>
            </a:r>
            <a:endParaRPr/>
          </a:p>
        </p:txBody>
      </p:sp>
      <p:sp>
        <p:nvSpPr>
          <p:cNvPr id="301" name="Google Shape;301;p10"/>
          <p:cNvSpPr txBox="1"/>
          <p:nvPr/>
        </p:nvSpPr>
        <p:spPr>
          <a:xfrm>
            <a:off x="5866759" y="2674715"/>
            <a:ext cx="47616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B1</a:t>
            </a:r>
            <a:endParaRPr/>
          </a:p>
        </p:txBody>
      </p:sp>
      <p:sp>
        <p:nvSpPr>
          <p:cNvPr id="302" name="Google Shape;302;p10"/>
          <p:cNvSpPr txBox="1"/>
          <p:nvPr/>
        </p:nvSpPr>
        <p:spPr>
          <a:xfrm>
            <a:off x="5886325" y="3427697"/>
            <a:ext cx="50921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B1</a:t>
            </a:r>
            <a:endParaRPr/>
          </a:p>
        </p:txBody>
      </p:sp>
      <p:sp>
        <p:nvSpPr>
          <p:cNvPr id="303" name="Google Shape;303;p10"/>
          <p:cNvSpPr txBox="1"/>
          <p:nvPr/>
        </p:nvSpPr>
        <p:spPr>
          <a:xfrm>
            <a:off x="5631718" y="4154902"/>
            <a:ext cx="50921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B3</a:t>
            </a:r>
            <a:endParaRPr/>
          </a:p>
        </p:txBody>
      </p:sp>
      <p:sp>
        <p:nvSpPr>
          <p:cNvPr id="304" name="Google Shape;304;p10"/>
          <p:cNvSpPr txBox="1"/>
          <p:nvPr/>
        </p:nvSpPr>
        <p:spPr>
          <a:xfrm>
            <a:off x="5211896" y="4910714"/>
            <a:ext cx="50921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B4</a:t>
            </a:r>
            <a:endParaRPr/>
          </a:p>
        </p:txBody>
      </p:sp>
      <p:sp>
        <p:nvSpPr>
          <p:cNvPr id="305" name="Google Shape;305;p10"/>
          <p:cNvSpPr txBox="1"/>
          <p:nvPr/>
        </p:nvSpPr>
        <p:spPr>
          <a:xfrm>
            <a:off x="9451549" y="2085143"/>
            <a:ext cx="1569675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</a:t>
            </a:r>
            <a:endParaRPr/>
          </a:p>
        </p:txBody>
      </p:sp>
      <p:cxnSp>
        <p:nvCxnSpPr>
          <p:cNvPr id="306" name="Google Shape;306;p10"/>
          <p:cNvCxnSpPr/>
          <p:nvPr/>
        </p:nvCxnSpPr>
        <p:spPr>
          <a:xfrm>
            <a:off x="286789" y="6028162"/>
            <a:ext cx="7718367" cy="989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52" y="5418339"/>
            <a:ext cx="741294" cy="61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209" y="5431787"/>
            <a:ext cx="741294" cy="61971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0"/>
          <p:cNvSpPr/>
          <p:nvPr/>
        </p:nvSpPr>
        <p:spPr>
          <a:xfrm rot="-7950444">
            <a:off x="4919189" y="738144"/>
            <a:ext cx="1954363" cy="525459"/>
          </a:xfrm>
          <a:prstGeom prst="curvedUpArrow">
            <a:avLst>
              <a:gd fmla="val 25000" name="adj1"/>
              <a:gd fmla="val 53689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0"/>
          <p:cNvSpPr/>
          <p:nvPr/>
        </p:nvSpPr>
        <p:spPr>
          <a:xfrm rot="-2795389">
            <a:off x="2628741" y="689201"/>
            <a:ext cx="2030428" cy="564937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/>
        </p:nvSpPr>
        <p:spPr>
          <a:xfrm>
            <a:off x="6672720" y="-3544"/>
            <a:ext cx="53364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Group Pairing Bonus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890634" y="944687"/>
            <a:ext cx="10748100" cy="14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Pairing Bonus is calculated from Group A’s PV vs Group B’s PV, smaller group sales performance 1:1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PV accumulation from 4</a:t>
            </a:r>
            <a:r>
              <a:rPr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level onward.</a:t>
            </a:r>
            <a:endParaRPr/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Maximum daily cap of 6000 USD (₱330,000)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1014978" y="2455485"/>
            <a:ext cx="10392900" cy="685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Pairing Bonus entitlement is based on individual ranking level and daily maximum cap up to 6000 USD as illustrate below: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18" name="Google Shape;318;p11"/>
          <p:cNvGraphicFramePr/>
          <p:nvPr/>
        </p:nvGraphicFramePr>
        <p:xfrm>
          <a:off x="1014978" y="31524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{30BFD344-CC30-4A73-A6F3-81C93A70BD07}</a:tableStyleId>
              </a:tblPr>
              <a:tblGrid>
                <a:gridCol w="1770625"/>
                <a:gridCol w="1770625"/>
                <a:gridCol w="1770625"/>
                <a:gridCol w="1770625"/>
              </a:tblGrid>
              <a:tr h="48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cap="none" strike="noStrike"/>
                        <a:t>Rank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P3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P4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P5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8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Percentage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11%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12%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13%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8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Daily Cap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1000 USD </a:t>
                      </a:r>
                      <a:r>
                        <a:rPr lang="en-MY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(₱55,000)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2000 USD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(₱110,000)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6000 USD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(₱330,000)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319" name="Google Shape;319;p11"/>
          <p:cNvGraphicFramePr/>
          <p:nvPr/>
        </p:nvGraphicFramePr>
        <p:xfrm>
          <a:off x="1014978" y="51392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{30BFD344-CC30-4A73-A6F3-81C93A70BD07}</a:tableStyleId>
              </a:tblPr>
              <a:tblGrid>
                <a:gridCol w="2016075"/>
                <a:gridCol w="1976275"/>
                <a:gridCol w="4135650"/>
              </a:tblGrid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GROUP A Total PV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GROUP B Total PV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Bonus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10,000PV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7,500PV (10 units)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/>
                        <a:t>7,500PV x 11% = 825PV =825 USD </a:t>
                      </a:r>
                      <a:r>
                        <a:rPr lang="en-MY" sz="1800">
                          <a:solidFill>
                            <a:srgbClr val="BBD9DE"/>
                          </a:solidFill>
                        </a:rPr>
                        <a:t>d 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>
                          <a:solidFill>
                            <a:srgbClr val="BBD9DE"/>
                          </a:solidFill>
                        </a:rPr>
                        <a:t>                                           </a:t>
                      </a:r>
                      <a:r>
                        <a:rPr lang="en-MY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(₱45,375)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0" name="Google Shape;320;p11"/>
          <p:cNvSpPr txBox="1"/>
          <p:nvPr/>
        </p:nvSpPr>
        <p:spPr>
          <a:xfrm>
            <a:off x="1231795" y="4748676"/>
            <a:ext cx="12486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321" name="Google Shape;321;p11"/>
          <p:cNvSpPr txBox="1"/>
          <p:nvPr/>
        </p:nvSpPr>
        <p:spPr>
          <a:xfrm>
            <a:off x="137585" y="6127874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 USD.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8097482" y="3833072"/>
            <a:ext cx="450645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7,500PV x 11% = 825PV =825 USD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(₱45,375)</a:t>
            </a:r>
            <a:endParaRPr b="1" sz="1900">
              <a:solidFill>
                <a:srgbClr val="0E57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p12"/>
          <p:cNvGraphicFramePr/>
          <p:nvPr/>
        </p:nvGraphicFramePr>
        <p:xfrm>
          <a:off x="7987643" y="1257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1229925"/>
                <a:gridCol w="1283150"/>
              </a:tblGrid>
              <a:tr h="31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MY" sz="1600"/>
                        <a:t>GROUP 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MY" sz="1600"/>
                        <a:t>GROUP B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1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MY" sz="1600"/>
                        <a:t>10K PV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MY" sz="1600"/>
                        <a:t>7.5K PV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8" name="Google Shape;328;p12"/>
          <p:cNvSpPr txBox="1"/>
          <p:nvPr/>
        </p:nvSpPr>
        <p:spPr>
          <a:xfrm>
            <a:off x="7979926" y="1930891"/>
            <a:ext cx="4212071" cy="1186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Pairing Bonus for John: -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match B (10K PV: 7.5K PV)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7,500 PV x 11% = 825PV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7796258" y="3964083"/>
            <a:ext cx="3886800" cy="1779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 for Group A = 2.5K PV to be carried forward to next day calculation.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6924656" y="15196"/>
            <a:ext cx="53364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Group Pairing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4613595" y="6054989"/>
            <a:ext cx="266361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₱45K plus</a:t>
            </a:r>
            <a:endParaRPr b="1" sz="3000">
              <a:solidFill>
                <a:srgbClr val="0E57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211431" y="3677241"/>
            <a:ext cx="4338642" cy="2426317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12"/>
          <p:cNvGrpSpPr/>
          <p:nvPr/>
        </p:nvGrpSpPr>
        <p:grpSpPr>
          <a:xfrm>
            <a:off x="915515" y="212637"/>
            <a:ext cx="6520982" cy="5796322"/>
            <a:chOff x="915515" y="212637"/>
            <a:chExt cx="6371200" cy="6352238"/>
          </a:xfrm>
        </p:grpSpPr>
        <p:sp>
          <p:nvSpPr>
            <p:cNvPr id="334" name="Google Shape;334;p12"/>
            <p:cNvSpPr txBox="1"/>
            <p:nvPr/>
          </p:nvSpPr>
          <p:spPr>
            <a:xfrm>
              <a:off x="2929086" y="212637"/>
              <a:ext cx="23607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P3 Member</a:t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3817862" y="3701053"/>
              <a:ext cx="3176281" cy="1774129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364A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6" name="Google Shape;33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0772" y="2179732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4335" y="2208188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86918" y="556187"/>
              <a:ext cx="1205379" cy="9576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9" name="Google Shape;339;p12"/>
            <p:cNvCxnSpPr>
              <a:stCxn id="340" idx="2"/>
              <a:endCxn id="336" idx="0"/>
            </p:cNvCxnSpPr>
            <p:nvPr/>
          </p:nvCxnSpPr>
          <p:spPr>
            <a:xfrm flipH="1">
              <a:off x="2384116" y="1638895"/>
              <a:ext cx="1659300" cy="5409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12"/>
            <p:cNvCxnSpPr>
              <a:stCxn id="340" idx="2"/>
              <a:endCxn id="337" idx="0"/>
            </p:cNvCxnSpPr>
            <p:nvPr/>
          </p:nvCxnSpPr>
          <p:spPr>
            <a:xfrm>
              <a:off x="4043416" y="1638895"/>
              <a:ext cx="1354200" cy="5694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p12"/>
            <p:cNvSpPr txBox="1"/>
            <p:nvPr/>
          </p:nvSpPr>
          <p:spPr>
            <a:xfrm>
              <a:off x="3582217" y="1269604"/>
              <a:ext cx="922398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John</a:t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1517474" y="1810441"/>
              <a:ext cx="1294842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GROUP A</a:t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12"/>
            <p:cNvSpPr txBox="1"/>
            <p:nvPr/>
          </p:nvSpPr>
          <p:spPr>
            <a:xfrm>
              <a:off x="4951218" y="1739459"/>
              <a:ext cx="1205378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GROUP B</a:t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1462968" y="6072829"/>
              <a:ext cx="2178499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10,000PV</a:t>
              </a:r>
              <a:endParaRPr/>
            </a:p>
          </p:txBody>
        </p:sp>
        <p:pic>
          <p:nvPicPr>
            <p:cNvPr id="345" name="Google Shape;34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0771" y="2714569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0771" y="3249406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12605" y="2714568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4334" y="3280197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9" name="Google Shape;349;p12"/>
            <p:cNvCxnSpPr/>
            <p:nvPr/>
          </p:nvCxnSpPr>
          <p:spPr>
            <a:xfrm>
              <a:off x="1941402" y="3755786"/>
              <a:ext cx="4024146" cy="291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</p:cxnSp>
        <p:pic>
          <p:nvPicPr>
            <p:cNvPr id="350" name="Google Shape;35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0770" y="3853402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6498" y="4171211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65874" y="4171210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3687" y="4541299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91529" y="4552353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8193" y="4552354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13670" y="4544714"/>
              <a:ext cx="513982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68045" y="4940476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33564" y="4951507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10318" y="4946334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6020" y="4951507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0454" y="4951507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4151" y="4939362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11860" y="4939362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76700" y="4933115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4924" y="5226667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9847" y="5237698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3498" y="5248729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06143" y="5259783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78594" y="5259783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1773" y="5259783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6207" y="5259783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7513" y="5259783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27652" y="5230361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5515" y="5541658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48243" y="5545352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80376" y="5522897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3498" y="5563376"/>
              <a:ext cx="358818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41185" y="3853402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6913" y="4171211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16289" y="4171210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34102" y="4541299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41944" y="4552353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8608" y="4552354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64085" y="4544714"/>
              <a:ext cx="513982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96135" y="4954926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44049" y="4971653"/>
              <a:ext cx="586796" cy="466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12"/>
            <p:cNvSpPr txBox="1"/>
            <p:nvPr/>
          </p:nvSpPr>
          <p:spPr>
            <a:xfrm>
              <a:off x="4504613" y="5755367"/>
              <a:ext cx="2782102" cy="809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7,500PV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b="1" lang="en-MY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11% = </a:t>
              </a:r>
              <a:r>
                <a:rPr b="1" lang="en-MY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$825 USD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/>
          <p:nvPr/>
        </p:nvSpPr>
        <p:spPr>
          <a:xfrm>
            <a:off x="6556222" y="331530"/>
            <a:ext cx="579833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Product Bonus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2107" y="2292044"/>
            <a:ext cx="1209349" cy="95763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3"/>
          <p:cNvSpPr txBox="1"/>
          <p:nvPr/>
        </p:nvSpPr>
        <p:spPr>
          <a:xfrm>
            <a:off x="2138450" y="1569769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Product Bonus is calculated from the product purchase of a new member.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5" name="Google Shape;395;p13"/>
          <p:cNvCxnSpPr>
            <a:stCxn id="393" idx="2"/>
          </p:cNvCxnSpPr>
          <p:nvPr/>
        </p:nvCxnSpPr>
        <p:spPr>
          <a:xfrm>
            <a:off x="3496782" y="3249680"/>
            <a:ext cx="0" cy="675300"/>
          </a:xfrm>
          <a:prstGeom prst="straightConnector1">
            <a:avLst/>
          </a:prstGeom>
          <a:noFill/>
          <a:ln cap="flat" cmpd="sng" w="28575">
            <a:solidFill>
              <a:srgbClr val="B2321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6" name="Google Shape;396;p13"/>
          <p:cNvSpPr txBox="1"/>
          <p:nvPr/>
        </p:nvSpPr>
        <p:spPr>
          <a:xfrm>
            <a:off x="1464907" y="3397470"/>
            <a:ext cx="203200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Shopping Voucher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3016743" y="4768598"/>
            <a:ext cx="108471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106" y="3848032"/>
            <a:ext cx="1209349" cy="95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3"/>
          <p:cNvSpPr txBox="1"/>
          <p:nvPr/>
        </p:nvSpPr>
        <p:spPr>
          <a:xfrm>
            <a:off x="3186020" y="2828012"/>
            <a:ext cx="91543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13"/>
          <p:cNvSpPr txBox="1"/>
          <p:nvPr/>
        </p:nvSpPr>
        <p:spPr>
          <a:xfrm>
            <a:off x="3186019" y="4399266"/>
            <a:ext cx="915435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13"/>
          <p:cNvSpPr txBox="1"/>
          <p:nvPr/>
        </p:nvSpPr>
        <p:spPr>
          <a:xfrm>
            <a:off x="5343950" y="2107378"/>
            <a:ext cx="136165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13"/>
          <p:cNvSpPr txBox="1"/>
          <p:nvPr/>
        </p:nvSpPr>
        <p:spPr>
          <a:xfrm>
            <a:off x="5276462" y="2607481"/>
            <a:ext cx="46326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Direct Sponsor a new member Lily, she purchased products worth 1,500PV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SPONSOR BONUS FOR JOHN: -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 x 50% = 375PV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375PV x 1$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375 Product Point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0" y="5846145"/>
            <a:ext cx="84372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*This bonus will be stored as product point.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Product point is use for product purchase only.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*** 1PV is equivalent to 1 Product Point.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4"/>
          <p:cNvSpPr txBox="1"/>
          <p:nvPr/>
        </p:nvSpPr>
        <p:spPr>
          <a:xfrm>
            <a:off x="6809868" y="140935"/>
            <a:ext cx="56766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Matching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3972941" y="787225"/>
            <a:ext cx="7910728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 Rank Member and above can qualify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 is eligible to override downline’s Pairing Bonus up to 35%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meet the required total direct sponsor and ranking in order to receive this bonus.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10" name="Google Shape;410;p14"/>
          <p:cNvGraphicFramePr/>
          <p:nvPr/>
        </p:nvGraphicFramePr>
        <p:xfrm>
          <a:off x="5994881" y="2140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1012100"/>
                <a:gridCol w="1053800"/>
                <a:gridCol w="1053800"/>
                <a:gridCol w="1053800"/>
                <a:gridCol w="1053800"/>
              </a:tblGrid>
              <a:tr h="821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Direct Sponsor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Generation</a:t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P3 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P4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P5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3286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3286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3286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3286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3286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MY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411" name="Google Shape;4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8099" y="1791005"/>
            <a:ext cx="720975" cy="57091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4"/>
          <p:cNvSpPr txBox="1"/>
          <p:nvPr/>
        </p:nvSpPr>
        <p:spPr>
          <a:xfrm>
            <a:off x="2165074" y="2180710"/>
            <a:ext cx="654000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b="1" lang="en-MY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3" name="Google Shape;413;p14"/>
          <p:cNvGrpSpPr/>
          <p:nvPr/>
        </p:nvGrpSpPr>
        <p:grpSpPr>
          <a:xfrm>
            <a:off x="551379" y="2402471"/>
            <a:ext cx="4625671" cy="3154086"/>
            <a:chOff x="551379" y="2402471"/>
            <a:chExt cx="4625671" cy="3154086"/>
          </a:xfrm>
        </p:grpSpPr>
        <p:pic>
          <p:nvPicPr>
            <p:cNvPr id="414" name="Google Shape;41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9351" y="4948145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8840" y="4287382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9118" y="2883894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1555" y="3573483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14"/>
            <p:cNvSpPr/>
            <p:nvPr/>
          </p:nvSpPr>
          <p:spPr>
            <a:xfrm>
              <a:off x="551379" y="2894367"/>
              <a:ext cx="4604400" cy="544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572649" y="3572882"/>
              <a:ext cx="4604400" cy="544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59056" y="4282595"/>
              <a:ext cx="4604400" cy="544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72650" y="4978041"/>
              <a:ext cx="4604400" cy="544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22" name="Google Shape;42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71390" y="2883477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77471" y="3555968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0254" y="2874588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71390" y="4971388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00129" y="4282595"/>
              <a:ext cx="730684" cy="57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73594" y="3573483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4"/>
            <p:cNvSpPr txBox="1"/>
            <p:nvPr/>
          </p:nvSpPr>
          <p:spPr>
            <a:xfrm>
              <a:off x="872198" y="3169618"/>
              <a:ext cx="2571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9" name="Google Shape;429;p14"/>
            <p:cNvGrpSpPr/>
            <p:nvPr/>
          </p:nvGrpSpPr>
          <p:grpSpPr>
            <a:xfrm>
              <a:off x="906368" y="2402471"/>
              <a:ext cx="3028066" cy="495380"/>
              <a:chOff x="915003" y="1345998"/>
              <a:chExt cx="4806455" cy="558489"/>
            </a:xfrm>
          </p:grpSpPr>
          <p:sp>
            <p:nvSpPr>
              <p:cNvPr id="430" name="Google Shape;430;p14"/>
              <p:cNvSpPr/>
              <p:nvPr/>
            </p:nvSpPr>
            <p:spPr>
              <a:xfrm>
                <a:off x="3197134" y="1345998"/>
                <a:ext cx="234900" cy="5583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5511158" y="1475830"/>
                <a:ext cx="210300" cy="428657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915003" y="1475830"/>
                <a:ext cx="203097" cy="428657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967375" y="1345998"/>
                <a:ext cx="4701712" cy="1298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34" name="Google Shape;434;p14"/>
            <p:cNvSpPr txBox="1"/>
            <p:nvPr/>
          </p:nvSpPr>
          <p:spPr>
            <a:xfrm>
              <a:off x="4101549" y="2965500"/>
              <a:ext cx="10755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entury Gothic"/>
                <a:buNone/>
              </a:pP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r>
                <a:rPr baseline="30000"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</a:t>
              </a: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Gen 10%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14"/>
            <p:cNvSpPr txBox="1"/>
            <p:nvPr/>
          </p:nvSpPr>
          <p:spPr>
            <a:xfrm>
              <a:off x="829125" y="3875842"/>
              <a:ext cx="4794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A1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14"/>
            <p:cNvSpPr txBox="1"/>
            <p:nvPr/>
          </p:nvSpPr>
          <p:spPr>
            <a:xfrm>
              <a:off x="826861" y="4581340"/>
              <a:ext cx="5688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A2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14"/>
            <p:cNvSpPr txBox="1"/>
            <p:nvPr/>
          </p:nvSpPr>
          <p:spPr>
            <a:xfrm>
              <a:off x="850267" y="5238730"/>
              <a:ext cx="4740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A3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8" name="Google Shape;438;p14"/>
            <p:cNvSpPr txBox="1"/>
            <p:nvPr/>
          </p:nvSpPr>
          <p:spPr>
            <a:xfrm>
              <a:off x="2255250" y="3844760"/>
              <a:ext cx="5838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B1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14"/>
            <p:cNvSpPr txBox="1"/>
            <p:nvPr/>
          </p:nvSpPr>
          <p:spPr>
            <a:xfrm>
              <a:off x="2272503" y="3171410"/>
              <a:ext cx="26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14"/>
            <p:cNvSpPr txBox="1"/>
            <p:nvPr/>
          </p:nvSpPr>
          <p:spPr>
            <a:xfrm>
              <a:off x="3669421" y="3169618"/>
              <a:ext cx="264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3640697" y="3863486"/>
              <a:ext cx="4542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C1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14"/>
            <p:cNvSpPr txBox="1"/>
            <p:nvPr/>
          </p:nvSpPr>
          <p:spPr>
            <a:xfrm>
              <a:off x="4112347" y="3642030"/>
              <a:ext cx="10005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entury Gothic"/>
                <a:buNone/>
              </a:pP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r>
                <a:rPr baseline="30000"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nd</a:t>
              </a: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Gen 5%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14"/>
            <p:cNvSpPr txBox="1"/>
            <p:nvPr/>
          </p:nvSpPr>
          <p:spPr>
            <a:xfrm>
              <a:off x="4126084" y="4339970"/>
              <a:ext cx="10014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entury Gothic"/>
                <a:buNone/>
              </a:pP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r>
                <a:rPr baseline="30000"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rd</a:t>
              </a: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Gen 5%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14"/>
            <p:cNvSpPr txBox="1"/>
            <p:nvPr/>
          </p:nvSpPr>
          <p:spPr>
            <a:xfrm>
              <a:off x="3690445" y="4610239"/>
              <a:ext cx="4725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C2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14"/>
            <p:cNvSpPr txBox="1"/>
            <p:nvPr/>
          </p:nvSpPr>
          <p:spPr>
            <a:xfrm>
              <a:off x="4126084" y="5051553"/>
              <a:ext cx="9741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entury Gothic"/>
                <a:buNone/>
              </a:pP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r>
                <a:rPr baseline="30000"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</a:t>
              </a:r>
              <a:r>
                <a:rPr lang="en-MY" sz="13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Gen 5%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3640681" y="5264210"/>
              <a:ext cx="516698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b="1" lang="en-MY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C3</a:t>
              </a:r>
              <a:endPara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47" name="Google Shape;447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45965" y="4289741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56670" y="4960166"/>
              <a:ext cx="720975" cy="5709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14"/>
          <p:cNvSpPr txBox="1"/>
          <p:nvPr/>
        </p:nvSpPr>
        <p:spPr>
          <a:xfrm>
            <a:off x="551378" y="5623410"/>
            <a:ext cx="5544621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direct sponsor A, B and C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A1 sponsor by A, B1 by B and C1 by C.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A2 sponsor by A1, B2 by B1 and C2 by C1.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A3 sponsor by A2, B3 by B2 and C3 by C2.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14"/>
          <p:cNvSpPr txBox="1"/>
          <p:nvPr/>
        </p:nvSpPr>
        <p:spPr>
          <a:xfrm>
            <a:off x="2237900" y="4607904"/>
            <a:ext cx="56571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b="1" lang="en-MY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B2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14"/>
          <p:cNvSpPr txBox="1"/>
          <p:nvPr/>
        </p:nvSpPr>
        <p:spPr>
          <a:xfrm>
            <a:off x="2229422" y="5286695"/>
            <a:ext cx="56571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b="1" lang="en-MY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B3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/>
          <p:nvPr/>
        </p:nvSpPr>
        <p:spPr>
          <a:xfrm>
            <a:off x="6672720" y="-3544"/>
            <a:ext cx="53364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Upline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15"/>
          <p:cNvSpPr txBox="1"/>
          <p:nvPr/>
        </p:nvSpPr>
        <p:spPr>
          <a:xfrm>
            <a:off x="3972941" y="787225"/>
            <a:ext cx="7910728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10% of Pairing Bonus earned by position upline will be distribute evenly to the 1</a:t>
            </a:r>
            <a:r>
              <a:rPr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level downline (5% each)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Bonus will end at 2 times of downline’s registration/initial pack value.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5789599" y="2347962"/>
            <a:ext cx="609407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MY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MY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John earned </a:t>
            </a: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 USD</a:t>
            </a:r>
            <a:r>
              <a:rPr b="0" i="0" lang="en-MY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Pairing Bonus.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MY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and B will be given 5 % each from the amount  below: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 USD</a:t>
            </a:r>
            <a:r>
              <a:rPr b="0" i="0" lang="en-MY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 10% 	= 18 /2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= 9 USD (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₱495)</a:t>
            </a:r>
            <a:endParaRPr b="0" i="0" sz="180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143" y="4332398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406" y="4324760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3143" y="2825057"/>
            <a:ext cx="947849" cy="750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15"/>
          <p:cNvCxnSpPr>
            <a:stCxn id="461" idx="2"/>
            <a:endCxn id="459" idx="0"/>
          </p:cNvCxnSpPr>
          <p:nvPr/>
        </p:nvCxnSpPr>
        <p:spPr>
          <a:xfrm flipH="1">
            <a:off x="1629168" y="3575621"/>
            <a:ext cx="1347900" cy="756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15"/>
          <p:cNvCxnSpPr>
            <a:endCxn id="460" idx="0"/>
          </p:cNvCxnSpPr>
          <p:nvPr/>
        </p:nvCxnSpPr>
        <p:spPr>
          <a:xfrm>
            <a:off x="3007731" y="3601760"/>
            <a:ext cx="1290600" cy="723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15"/>
          <p:cNvSpPr txBox="1"/>
          <p:nvPr/>
        </p:nvSpPr>
        <p:spPr>
          <a:xfrm>
            <a:off x="2608605" y="3281341"/>
            <a:ext cx="8283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65" name="Google Shape;465;p15"/>
          <p:cNvCxnSpPr/>
          <p:nvPr/>
        </p:nvCxnSpPr>
        <p:spPr>
          <a:xfrm>
            <a:off x="989031" y="5167901"/>
            <a:ext cx="4037400" cy="2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6" name="Google Shape;466;p15"/>
          <p:cNvSpPr txBox="1"/>
          <p:nvPr/>
        </p:nvSpPr>
        <p:spPr>
          <a:xfrm>
            <a:off x="122256" y="4798610"/>
            <a:ext cx="1189566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1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15"/>
          <p:cNvSpPr txBox="1"/>
          <p:nvPr/>
        </p:nvSpPr>
        <p:spPr>
          <a:xfrm>
            <a:off x="1470276" y="4448297"/>
            <a:ext cx="15889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15"/>
          <p:cNvSpPr txBox="1"/>
          <p:nvPr/>
        </p:nvSpPr>
        <p:spPr>
          <a:xfrm>
            <a:off x="4154827" y="4475349"/>
            <a:ext cx="2265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15"/>
          <p:cNvSpPr txBox="1"/>
          <p:nvPr/>
        </p:nvSpPr>
        <p:spPr>
          <a:xfrm>
            <a:off x="1527480" y="2152928"/>
            <a:ext cx="35830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Pairing Bonus for John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180 USD (₱9,900)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15"/>
          <p:cNvSpPr txBox="1"/>
          <p:nvPr/>
        </p:nvSpPr>
        <p:spPr>
          <a:xfrm>
            <a:off x="1583481" y="3827293"/>
            <a:ext cx="565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</a:t>
            </a:r>
            <a:endParaRPr/>
          </a:p>
        </p:txBody>
      </p:sp>
      <p:sp>
        <p:nvSpPr>
          <p:cNvPr id="471" name="Google Shape;471;p15"/>
          <p:cNvSpPr txBox="1"/>
          <p:nvPr/>
        </p:nvSpPr>
        <p:spPr>
          <a:xfrm>
            <a:off x="3902692" y="3769405"/>
            <a:ext cx="565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"/>
          <p:cNvSpPr txBox="1"/>
          <p:nvPr/>
        </p:nvSpPr>
        <p:spPr>
          <a:xfrm>
            <a:off x="6672720" y="-3544"/>
            <a:ext cx="53364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Repurchase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16"/>
          <p:cNvSpPr txBox="1"/>
          <p:nvPr/>
        </p:nvSpPr>
        <p:spPr>
          <a:xfrm>
            <a:off x="4026178" y="722757"/>
            <a:ext cx="7910728" cy="192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Repurchase Bonus is only eligible for members with Rank P3 and above.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10% of Repurchase Bonus based on individual ranking level. This purchase is generated when a repeated purchase sales is generated by downlines.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on sponsor tree.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78" name="Google Shape;478;p16"/>
          <p:cNvGraphicFramePr/>
          <p:nvPr/>
        </p:nvGraphicFramePr>
        <p:xfrm>
          <a:off x="6313896" y="23658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{30BFD344-CC30-4A73-A6F3-81C93A70BD07}</a:tableStyleId>
              </a:tblPr>
              <a:tblGrid>
                <a:gridCol w="1275325"/>
                <a:gridCol w="1275325"/>
                <a:gridCol w="1275325"/>
                <a:gridCol w="1275325"/>
              </a:tblGrid>
              <a:tr h="35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/>
                        <a:t>Rank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/>
                        <a:t>P3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/>
                        <a:t>P4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/>
                        <a:t>P5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55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/>
                        <a:t>Percentage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/>
                        <a:t>5%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/>
                        <a:t>8%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019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MY" sz="1100"/>
                        <a:t>*When downline is of equivalent ranking, upline will enjoy a 1% Repurchase Bonus.</a:t>
                      </a:r>
                      <a:endParaRPr b="1" sz="1100"/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79" name="Google Shape;4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203" y="3162143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284" y="383463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067" y="315325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653" y="5250321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653" y="4566048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1" y="3162560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68" y="3852149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5556" y="214669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649" y="5251542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942" y="4561261"/>
            <a:ext cx="730684" cy="5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407" y="3852149"/>
            <a:ext cx="720975" cy="57091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6"/>
          <p:cNvSpPr txBox="1"/>
          <p:nvPr/>
        </p:nvSpPr>
        <p:spPr>
          <a:xfrm>
            <a:off x="1958077" y="2523985"/>
            <a:ext cx="78197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16"/>
          <p:cNvSpPr txBox="1"/>
          <p:nvPr/>
        </p:nvSpPr>
        <p:spPr>
          <a:xfrm>
            <a:off x="632788" y="3428359"/>
            <a:ext cx="496581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2" name="Google Shape;492;p16"/>
          <p:cNvGrpSpPr/>
          <p:nvPr/>
        </p:nvGrpSpPr>
        <p:grpSpPr>
          <a:xfrm>
            <a:off x="735641" y="2822086"/>
            <a:ext cx="3328983" cy="331549"/>
            <a:chOff x="907800" y="1500687"/>
            <a:chExt cx="4813658" cy="373787"/>
          </a:xfrm>
        </p:grpSpPr>
        <p:sp>
          <p:nvSpPr>
            <p:cNvPr id="493" name="Google Shape;493;p16"/>
            <p:cNvSpPr/>
            <p:nvPr/>
          </p:nvSpPr>
          <p:spPr>
            <a:xfrm>
              <a:off x="2986673" y="1618276"/>
              <a:ext cx="234900" cy="25619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511158" y="1500687"/>
              <a:ext cx="210300" cy="365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907800" y="1500688"/>
              <a:ext cx="210300" cy="36930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967374" y="1502449"/>
              <a:ext cx="46356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7" name="Google Shape;497;p16"/>
          <p:cNvSpPr/>
          <p:nvPr/>
        </p:nvSpPr>
        <p:spPr>
          <a:xfrm>
            <a:off x="385192" y="3173033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16"/>
          <p:cNvSpPr txBox="1"/>
          <p:nvPr/>
        </p:nvSpPr>
        <p:spPr>
          <a:xfrm>
            <a:off x="649969" y="4117347"/>
            <a:ext cx="4794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P4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16"/>
          <p:cNvSpPr txBox="1"/>
          <p:nvPr/>
        </p:nvSpPr>
        <p:spPr>
          <a:xfrm>
            <a:off x="660107" y="4828147"/>
            <a:ext cx="5688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16"/>
          <p:cNvSpPr txBox="1"/>
          <p:nvPr/>
        </p:nvSpPr>
        <p:spPr>
          <a:xfrm>
            <a:off x="652669" y="5500875"/>
            <a:ext cx="4740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16"/>
          <p:cNvSpPr txBox="1"/>
          <p:nvPr/>
        </p:nvSpPr>
        <p:spPr>
          <a:xfrm>
            <a:off x="2077740" y="4117347"/>
            <a:ext cx="5838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16"/>
          <p:cNvSpPr txBox="1"/>
          <p:nvPr/>
        </p:nvSpPr>
        <p:spPr>
          <a:xfrm>
            <a:off x="2050409" y="3428358"/>
            <a:ext cx="508727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16"/>
          <p:cNvSpPr txBox="1"/>
          <p:nvPr/>
        </p:nvSpPr>
        <p:spPr>
          <a:xfrm>
            <a:off x="3474510" y="3443495"/>
            <a:ext cx="561391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16"/>
          <p:cNvSpPr txBox="1"/>
          <p:nvPr/>
        </p:nvSpPr>
        <p:spPr>
          <a:xfrm>
            <a:off x="3474510" y="4119643"/>
            <a:ext cx="4542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16"/>
          <p:cNvSpPr/>
          <p:nvPr/>
        </p:nvSpPr>
        <p:spPr>
          <a:xfrm>
            <a:off x="406462" y="3851548"/>
            <a:ext cx="393227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16"/>
          <p:cNvSpPr/>
          <p:nvPr/>
        </p:nvSpPr>
        <p:spPr>
          <a:xfrm>
            <a:off x="392869" y="4561261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16"/>
          <p:cNvSpPr txBox="1"/>
          <p:nvPr/>
        </p:nvSpPr>
        <p:spPr>
          <a:xfrm>
            <a:off x="3496769" y="4832712"/>
            <a:ext cx="472500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16"/>
          <p:cNvSpPr txBox="1"/>
          <p:nvPr/>
        </p:nvSpPr>
        <p:spPr>
          <a:xfrm>
            <a:off x="3499865" y="5517369"/>
            <a:ext cx="720975" cy="35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406463" y="5256707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16"/>
          <p:cNvSpPr txBox="1"/>
          <p:nvPr/>
        </p:nvSpPr>
        <p:spPr>
          <a:xfrm>
            <a:off x="4414925" y="3534688"/>
            <a:ext cx="7777075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Red P2 Repurchase a total of 750 PV,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P3 earn 5% of 750PV 		= 37PV x 1 = 37 USD (₱2,035)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P4 earn 3% (8% - 5%) of 750PV 	= 22PV x 1 = 22 USD (₱1,210)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P5 earn 2% (10%-3%-5%) of 750PV = 15PV x 1 = 15 USD (₱825)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earn 1% (equal level with Red P5) of 750 PV = 7PV x 1 = 7 USD(</a:t>
            </a:r>
            <a:r>
              <a:rPr lang="en-MY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₱385)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16"/>
          <p:cNvSpPr txBox="1"/>
          <p:nvPr/>
        </p:nvSpPr>
        <p:spPr>
          <a:xfrm>
            <a:off x="2054323" y="1876323"/>
            <a:ext cx="51764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b="1"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16"/>
          <p:cNvSpPr txBox="1"/>
          <p:nvPr/>
        </p:nvSpPr>
        <p:spPr>
          <a:xfrm>
            <a:off x="138708" y="6178716"/>
            <a:ext cx="8437200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None/>
            </a:pPr>
            <a:r>
              <a:rPr lang="en-MY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 USD.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7"/>
          <p:cNvSpPr txBox="1"/>
          <p:nvPr/>
        </p:nvSpPr>
        <p:spPr>
          <a:xfrm>
            <a:off x="6672720" y="-3544"/>
            <a:ext cx="53364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Repurchase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203" y="3162143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284" y="383463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067" y="315325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164" y="5226811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653" y="4566048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1" y="3162560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68" y="3852149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4053" y="2078910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203" y="5250054"/>
            <a:ext cx="720975" cy="57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942" y="4561261"/>
            <a:ext cx="730684" cy="5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407" y="3852149"/>
            <a:ext cx="720975" cy="57091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7"/>
          <p:cNvSpPr txBox="1"/>
          <p:nvPr/>
        </p:nvSpPr>
        <p:spPr>
          <a:xfrm>
            <a:off x="1884053" y="2476264"/>
            <a:ext cx="120119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17"/>
          <p:cNvSpPr txBox="1"/>
          <p:nvPr/>
        </p:nvSpPr>
        <p:spPr>
          <a:xfrm>
            <a:off x="630658" y="3438094"/>
            <a:ext cx="664199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31" name="Google Shape;531;p17"/>
          <p:cNvGrpSpPr/>
          <p:nvPr/>
        </p:nvGrpSpPr>
        <p:grpSpPr>
          <a:xfrm>
            <a:off x="735643" y="2784645"/>
            <a:ext cx="3032604" cy="362996"/>
            <a:chOff x="907800" y="1500687"/>
            <a:chExt cx="4813658" cy="403800"/>
          </a:xfrm>
        </p:grpSpPr>
        <p:sp>
          <p:nvSpPr>
            <p:cNvPr id="532" name="Google Shape;532;p17"/>
            <p:cNvSpPr/>
            <p:nvPr/>
          </p:nvSpPr>
          <p:spPr>
            <a:xfrm>
              <a:off x="3223907" y="1580432"/>
              <a:ext cx="234900" cy="31973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5511158" y="1500687"/>
              <a:ext cx="210300" cy="4038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907800" y="1500687"/>
              <a:ext cx="210300" cy="4038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967374" y="1502449"/>
              <a:ext cx="46356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36" name="Google Shape;536;p17"/>
          <p:cNvSpPr/>
          <p:nvPr/>
        </p:nvSpPr>
        <p:spPr>
          <a:xfrm>
            <a:off x="385192" y="3173033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17"/>
          <p:cNvSpPr txBox="1"/>
          <p:nvPr/>
        </p:nvSpPr>
        <p:spPr>
          <a:xfrm>
            <a:off x="662938" y="4116497"/>
            <a:ext cx="4794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P4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17"/>
          <p:cNvSpPr txBox="1"/>
          <p:nvPr/>
        </p:nvSpPr>
        <p:spPr>
          <a:xfrm>
            <a:off x="649307" y="4803918"/>
            <a:ext cx="5688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17"/>
          <p:cNvSpPr txBox="1"/>
          <p:nvPr/>
        </p:nvSpPr>
        <p:spPr>
          <a:xfrm>
            <a:off x="668338" y="5488975"/>
            <a:ext cx="4740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17"/>
          <p:cNvSpPr txBox="1"/>
          <p:nvPr/>
        </p:nvSpPr>
        <p:spPr>
          <a:xfrm>
            <a:off x="1938572" y="4105090"/>
            <a:ext cx="886445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P5-2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17"/>
          <p:cNvSpPr txBox="1"/>
          <p:nvPr/>
        </p:nvSpPr>
        <p:spPr>
          <a:xfrm>
            <a:off x="2050008" y="3422457"/>
            <a:ext cx="508727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17"/>
          <p:cNvSpPr txBox="1"/>
          <p:nvPr/>
        </p:nvSpPr>
        <p:spPr>
          <a:xfrm>
            <a:off x="3470793" y="3420382"/>
            <a:ext cx="52294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17"/>
          <p:cNvSpPr txBox="1"/>
          <p:nvPr/>
        </p:nvSpPr>
        <p:spPr>
          <a:xfrm>
            <a:off x="3474902" y="4108866"/>
            <a:ext cx="4542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406462" y="3851548"/>
            <a:ext cx="393227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392869" y="4561261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17"/>
          <p:cNvSpPr txBox="1"/>
          <p:nvPr/>
        </p:nvSpPr>
        <p:spPr>
          <a:xfrm>
            <a:off x="3485810" y="4834673"/>
            <a:ext cx="54036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17"/>
          <p:cNvSpPr txBox="1"/>
          <p:nvPr/>
        </p:nvSpPr>
        <p:spPr>
          <a:xfrm>
            <a:off x="3485810" y="5504417"/>
            <a:ext cx="720975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17"/>
          <p:cNvSpPr/>
          <p:nvPr/>
        </p:nvSpPr>
        <p:spPr>
          <a:xfrm>
            <a:off x="406463" y="5256707"/>
            <a:ext cx="3953543" cy="54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17"/>
          <p:cNvSpPr txBox="1"/>
          <p:nvPr/>
        </p:nvSpPr>
        <p:spPr>
          <a:xfrm>
            <a:off x="4668425" y="763151"/>
            <a:ext cx="709050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Yellow P5-3 Repurchase a total of 750 PV,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 P5-2 earn 10% of 750 PV 	= 75PV x 1 USD	= 75 USD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 P5 earn 1% (equal ranking with Yellow P5-2) = 7PV x 1 	= 7 USD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earn nothing.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297" y="4553717"/>
            <a:ext cx="720975" cy="57091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7"/>
          <p:cNvSpPr txBox="1"/>
          <p:nvPr/>
        </p:nvSpPr>
        <p:spPr>
          <a:xfrm>
            <a:off x="1940985" y="4834673"/>
            <a:ext cx="73068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P5-3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17"/>
          <p:cNvSpPr txBox="1"/>
          <p:nvPr/>
        </p:nvSpPr>
        <p:spPr>
          <a:xfrm>
            <a:off x="2044568" y="1771107"/>
            <a:ext cx="857896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P5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17"/>
          <p:cNvSpPr txBox="1"/>
          <p:nvPr/>
        </p:nvSpPr>
        <p:spPr>
          <a:xfrm>
            <a:off x="4675032" y="3519648"/>
            <a:ext cx="733408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3: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Green P2 Repurchase a total of 750 PV,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P5 earn 10% of 750 PV 	= 75PVPV x 1 = 75 USD (₱4,125)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P2 and P3 earn nothing.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earn 1% (equal ranking with Green P5) = 7PV x 1		= 7 USD (₱385)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17"/>
          <p:cNvSpPr txBox="1"/>
          <p:nvPr/>
        </p:nvSpPr>
        <p:spPr>
          <a:xfrm>
            <a:off x="137585" y="6127874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 USD.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" name="Google Shape;559;p18"/>
          <p:cNvGraphicFramePr/>
          <p:nvPr/>
        </p:nvGraphicFramePr>
        <p:xfrm>
          <a:off x="264367" y="304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3019300"/>
                <a:gridCol w="8643950"/>
              </a:tblGrid>
              <a:tr h="617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entury Gothic"/>
                        <a:buNone/>
                      </a:pPr>
                      <a:r>
                        <a:rPr b="1" lang="en-MY" sz="2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Global Pool Bonus</a:t>
                      </a:r>
                      <a:endParaRPr sz="2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 of Total annual performance will be distributed to all qualified achievers accordingly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Star Coach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(M1)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10,000PV Subsequent Year Minimum 1 Direct Sponsor – 1 Dividend 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Star Coach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(M2)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100,000PV Subsequent Year Minimum 2 Direct Sponsor – 2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Star Coach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(M3)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500,000PV Subsequent Year Minimum 3 Direct Sponsor – 4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Star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Ambassador (M4)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1,000,000PV Subsequent Year 100,000PV in Small Group – 10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Star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Ambassador (M5)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5,000,000PV Subsequent Year 200,000PV in Small Group – 20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Crown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Presidential (M6)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10,000,000PV Subsequent Year 400,000PV in Small Group – 40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6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Royal Crown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Presidential (M7)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Achieved a Small Group Total 50,000,000PV Subsequent Year 1,000,000PV in Small Group – 60 Dividend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7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Note: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MY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20% of all bonus income (except for Lifestyle Bonus) will be kept for repeated consumption and distributed as repeat coin, which can be used to redeem goods in OlyLife’s Member Shopping Mall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60" name="Google Shape;560;p18"/>
          <p:cNvSpPr txBox="1"/>
          <p:nvPr/>
        </p:nvSpPr>
        <p:spPr>
          <a:xfrm>
            <a:off x="8317464" y="-101954"/>
            <a:ext cx="505019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2500"/>
              <a:buFont typeface="Century Gothic"/>
              <a:buNone/>
            </a:pPr>
            <a:r>
              <a:rPr b="1" lang="en-MY" sz="25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Global Pool Bonus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"/>
          <p:cNvSpPr txBox="1"/>
          <p:nvPr/>
        </p:nvSpPr>
        <p:spPr>
          <a:xfrm>
            <a:off x="5705914" y="480578"/>
            <a:ext cx="648608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of Bonus Payout</a:t>
            </a:r>
            <a:endParaRPr b="1" sz="3600">
              <a:solidFill>
                <a:srgbClr val="B2321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19"/>
          <p:cNvSpPr txBox="1"/>
          <p:nvPr/>
        </p:nvSpPr>
        <p:spPr>
          <a:xfrm>
            <a:off x="1426873" y="1126868"/>
            <a:ext cx="10171077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on 3 Bonuses!!!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Referral Bonus -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USD (₱4,125)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Pairing Bonus -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$375 USD (₱20,625)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Pairing Bonus –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 PV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11%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$82 USD (₱4,510)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12%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$90 USD (₱4,950)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13%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$97 USD (₱5,335)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income for each new member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$82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(P4)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$90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(P5)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--------------------------------------------------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MY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$532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$540 or $547 USD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b="1" lang="en-MY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29,260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pesos or more per 1 sign up on your pay leg!!!WOW!</a:t>
            </a:r>
            <a:endParaRPr/>
          </a:p>
        </p:txBody>
      </p:sp>
      <p:sp>
        <p:nvSpPr>
          <p:cNvPr id="567" name="Google Shape;567;p19"/>
          <p:cNvSpPr txBox="1"/>
          <p:nvPr/>
        </p:nvSpPr>
        <p:spPr>
          <a:xfrm>
            <a:off x="137585" y="6127874"/>
            <a:ext cx="8437200" cy="67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1USD.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5847666" y="824499"/>
            <a:ext cx="665128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4400"/>
              <a:buFont typeface="Century Gothic"/>
              <a:buNone/>
            </a:pPr>
            <a:r>
              <a:rPr b="1" lang="en-MY" sz="44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Member Rank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2" name="Google Shape;102;p2"/>
          <p:cNvGraphicFramePr/>
          <p:nvPr/>
        </p:nvGraphicFramePr>
        <p:xfrm>
          <a:off x="1581399" y="223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1958225"/>
                <a:gridCol w="5899350"/>
              </a:tblGrid>
              <a:tr h="420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Member Type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Requirement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/>
                </a:tc>
              </a:tr>
              <a:tr h="51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P1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accumulate Personal Sales of 100USD.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P2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accumulate Personal Sales of 500USD.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3" name="Google Shape;103;p2"/>
          <p:cNvSpPr txBox="1"/>
          <p:nvPr/>
        </p:nvSpPr>
        <p:spPr>
          <a:xfrm>
            <a:off x="1561735" y="1755885"/>
            <a:ext cx="8005053" cy="38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below tables illustrated the position and its requirement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1581398" y="40468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1958225"/>
                <a:gridCol w="5899350"/>
              </a:tblGrid>
              <a:tr h="49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b="1" lang="en-MY" sz="2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P3</a:t>
                      </a:r>
                      <a:endParaRPr b="1" sz="2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accumulate Personal Sales of 1000USD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unit P-90)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29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P4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accumulate Personal Sales of 2000USD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units P-90)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4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P5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accumulate Personal Sales of 6000USD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MY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units P-90)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5" name="Google Shape;105;p2"/>
          <p:cNvSpPr/>
          <p:nvPr/>
        </p:nvSpPr>
        <p:spPr>
          <a:xfrm>
            <a:off x="1979630" y="4194927"/>
            <a:ext cx="329938" cy="320511"/>
          </a:xfrm>
          <a:prstGeom prst="star5">
            <a:avLst>
              <a:gd fmla="val 24419" name="adj"/>
              <a:gd fmla="val 105146" name="hf"/>
              <a:gd fmla="val 110557" name="vf"/>
            </a:avLst>
          </a:prstGeom>
          <a:solidFill>
            <a:srgbClr val="00B050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86834" y="1200225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MY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Bonuses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3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887234" y="739886"/>
            <a:ext cx="7861955" cy="6118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Direct Sponsor Bonus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10% Cash Bonus on PV  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Purchase by new direct sponsor downline.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II. Level Bonus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 30 - 50% Cash Bonus on PV.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(3 levels to unlimited levels based on member ranking)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P – 3 </a:t>
            </a: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($375)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Group Pairing Bonus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9 - 13% Cash Bonus on PV.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(from 4</a:t>
            </a:r>
            <a:r>
              <a:rPr baseline="30000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level onward)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IV. Product Bonus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50% Redemption points on PV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Purchase by new downline.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 Matching Bonus	    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4.55% Cash Bonus on PV 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/>
          </a:p>
          <a:p>
            <a:pPr indent="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VI. Upline Bonus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10% divided evenly for each side.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(max earning is 2 times the enrolment package)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VII. Repurchase Bonus    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10% Bonus on PV.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VIII. Global Pool Bonus    </a:t>
            </a: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of Total annual performance will be distributed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to all qualified achievers accordingly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11118533" y="918266"/>
            <a:ext cx="706127" cy="586353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1117879" y="643467"/>
            <a:ext cx="420307" cy="5668919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297464" y="1370193"/>
            <a:ext cx="4630960" cy="81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MY" sz="4224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Membership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533978" y="2882378"/>
            <a:ext cx="718222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MEMBERSHIP FEES?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ANNUAL?</a:t>
            </a:r>
            <a:endParaRPr b="1"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263578" y="3884059"/>
            <a:ext cx="718222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 will get a Starter Kit that includes: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Registration Form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Code of Ethics, Policies &amp; Procedures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 Profile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en-MY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 Information Leaflet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92000" cy="1351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7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</a:t>
            </a:r>
            <a:r>
              <a:rPr lang="en-MY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MY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  <a:endParaRPr b="1" sz="6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62809" y="1598391"/>
            <a:ext cx="2661984" cy="227376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Membership Fee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Market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866279" y="1598392"/>
            <a:ext cx="2572757" cy="2273765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8689600" y="1598393"/>
            <a:ext cx="2572756" cy="2273764"/>
          </a:xfrm>
          <a:prstGeom prst="roundRect">
            <a:avLst>
              <a:gd fmla="val 16667" name="adj"/>
            </a:avLst>
          </a:prstGeom>
          <a:solidFill>
            <a:srgbClr val="C8CBE6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2724957" y="4315316"/>
            <a:ext cx="2661984" cy="2273765"/>
          </a:xfrm>
          <a:prstGeom prst="roundRect">
            <a:avLst>
              <a:gd fmla="val 16667" name="adj"/>
            </a:avLst>
          </a:prstGeom>
          <a:solidFill>
            <a:srgbClr val="498DF1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605966" y="4315317"/>
            <a:ext cx="2572758" cy="2273765"/>
          </a:xfrm>
          <a:prstGeom prst="roundRect">
            <a:avLst>
              <a:gd fmla="val 16667" name="adj"/>
            </a:avLst>
          </a:prstGeom>
          <a:solidFill>
            <a:srgbClr val="9BC6CE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814791" y="1481560"/>
            <a:ext cx="2675732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Sales Requirement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470842" y="1481560"/>
            <a:ext cx="3010271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Time Restriction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662764" y="4237666"/>
            <a:ext cx="2661984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Monthly Maintainance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789914" y="4237665"/>
            <a:ext cx="2373664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Stocks Hoarding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0"/>
            <a:ext cx="12192000" cy="1351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7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-MY" sz="6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MY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97986" y="1280876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Performance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70796" y="2039492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545853" y="2770328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 Voucher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2192239" y="3509427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Sales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766530" y="4987625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648133" y="5726724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Pool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2993720" y="4248526"/>
            <a:ext cx="2895734" cy="658672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2700">
            <a:solidFill>
              <a:srgbClr val="364A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Coaching Bonus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6318989" y="360346"/>
            <a:ext cx="5483649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4800"/>
              <a:buFont typeface="Century Gothic"/>
              <a:buNone/>
            </a:pPr>
            <a:r>
              <a:rPr b="1" lang="en-MY" sz="48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Profit (25%) 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1014689" y="1673520"/>
            <a:ext cx="10608600" cy="685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Bonus is when distributors sell products to their customer, the distributor will enjoy a Retail Profit of 25% of Distributor Price (DP). 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man icon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0377" y="4090874"/>
            <a:ext cx="631768" cy="8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2948183" y="5034471"/>
            <a:ext cx="973186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lated image"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5452" y="4090874"/>
            <a:ext cx="959313" cy="95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5930945" y="5063403"/>
            <a:ext cx="68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lated image" id="161" name="Google Shape;1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9824" y="3984585"/>
            <a:ext cx="1195949" cy="119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2597279" y="3684970"/>
            <a:ext cx="176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DISTRIBUTOR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812241" y="4347278"/>
            <a:ext cx="8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SRP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4603291" y="4647807"/>
            <a:ext cx="944700" cy="11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C5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COMPANY icon" id="165" name="Google Shape;16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65" y="4184764"/>
            <a:ext cx="1454831" cy="15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 rot="10800000">
            <a:off x="1520520" y="4748074"/>
            <a:ext cx="944700" cy="11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C5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684754" y="4438722"/>
            <a:ext cx="7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526625" y="4895971"/>
            <a:ext cx="132095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$1060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(₱59,500</a:t>
            </a:r>
            <a:r>
              <a:rPr lang="en-MY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4497293" y="4841970"/>
            <a:ext cx="130194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(₱72,000)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6699379" y="4403897"/>
            <a:ext cx="435826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BONUS FOR 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₱72,000 - ₱59,500 =  ₱12,500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169808" y="5793046"/>
            <a:ext cx="4995300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Calculation: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Profit = Retail Price – Member Price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MY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price is always 25% of Distributor Price (DP)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264589" y="2358539"/>
            <a:ext cx="10358700" cy="138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is a distributor, he buys a product from company at Distributor Price (DP) $1060 (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₱59,500)</a:t>
            </a: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He then resells it to his customer Lily at 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₱72,000</a:t>
            </a: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Hence, John will enjoy a Retail Profit of 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₱12,500</a:t>
            </a:r>
            <a:r>
              <a:rPr lang="en-MY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6884576" y="5397511"/>
            <a:ext cx="435247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5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= ₱72,000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5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 = ₱59,500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2107" y="2292044"/>
            <a:ext cx="1209349" cy="95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6095999" y="310653"/>
            <a:ext cx="547467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Direct Sponsor Bonus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138450" y="1540272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10% Direct Sponsor Bonus is calculated from the product purchase of a new member.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1" name="Google Shape;181;p8"/>
          <p:cNvCxnSpPr>
            <a:stCxn id="178" idx="2"/>
          </p:cNvCxnSpPr>
          <p:nvPr/>
        </p:nvCxnSpPr>
        <p:spPr>
          <a:xfrm>
            <a:off x="3496782" y="3249680"/>
            <a:ext cx="0" cy="675300"/>
          </a:xfrm>
          <a:prstGeom prst="straightConnector1">
            <a:avLst/>
          </a:prstGeom>
          <a:noFill/>
          <a:ln cap="flat" cmpd="sng" w="28575">
            <a:solidFill>
              <a:srgbClr val="B2321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8"/>
          <p:cNvSpPr txBox="1"/>
          <p:nvPr/>
        </p:nvSpPr>
        <p:spPr>
          <a:xfrm>
            <a:off x="1818115" y="3397470"/>
            <a:ext cx="16788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Sponsor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2565918" y="4768598"/>
            <a:ext cx="153553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1"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106" y="3848032"/>
            <a:ext cx="1209349" cy="957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3186021" y="2828012"/>
            <a:ext cx="91543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186020" y="4399266"/>
            <a:ext cx="104007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5343950" y="2107378"/>
            <a:ext cx="116143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5276461" y="2607481"/>
            <a:ext cx="6713376" cy="393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Direct Sponsor a </a:t>
            </a:r>
            <a:r>
              <a:rPr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member Lily, she purchased products worth </a:t>
            </a: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SPONSOR BONUS FOR JOHN: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b="1"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 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b="1"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10%</a:t>
            </a: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</a:t>
            </a:r>
            <a:r>
              <a:rPr b="1"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75PV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MY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75PV x 1USD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4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MY" sz="2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r>
              <a:rPr b="1" lang="en-MY" sz="4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$75 USD </a:t>
            </a:r>
            <a:r>
              <a:rPr lang="en-MY" sz="4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✔</a:t>
            </a:r>
            <a:r>
              <a:rPr b="1" lang="en-MY" sz="4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2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(X 55 = </a:t>
            </a:r>
            <a:r>
              <a:rPr b="1" lang="en-MY" sz="2000">
                <a:solidFill>
                  <a:srgbClr val="0E57C4"/>
                </a:solidFill>
                <a:latin typeface="Calibri"/>
                <a:ea typeface="Calibri"/>
                <a:cs typeface="Calibri"/>
                <a:sym typeface="Calibri"/>
              </a:rPr>
              <a:t>₱4,125)</a:t>
            </a:r>
            <a:endParaRPr b="1" sz="2000">
              <a:solidFill>
                <a:srgbClr val="0E57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0" y="6125708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 USD.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6556222" y="35401"/>
            <a:ext cx="34320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23214"/>
              </a:buClr>
              <a:buSzPts val="3600"/>
              <a:buFont typeface="Century Gothic"/>
              <a:buNone/>
            </a:pPr>
            <a:r>
              <a:rPr b="1" lang="en-MY" sz="3600">
                <a:solidFill>
                  <a:srgbClr val="B232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Level Bonus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5305149" y="803209"/>
            <a:ext cx="6502072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Bonus is calculated from the 1</a:t>
            </a:r>
            <a:r>
              <a:rPr baseline="30000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Purchase of each level. Each level only calculated </a:t>
            </a:r>
            <a:r>
              <a:rPr b="1" lang="en-MY" sz="18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</a:t>
            </a: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is calculated using the smaller PV.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Bonus entitlement determine by different membership level.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628656" y="943220"/>
            <a:ext cx="1695551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4071124" y="943220"/>
            <a:ext cx="145196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750PV</a:t>
            </a:r>
            <a:endParaRPr/>
          </a:p>
        </p:txBody>
      </p:sp>
      <p:cxnSp>
        <p:nvCxnSpPr>
          <p:cNvPr id="198" name="Google Shape;198;p9"/>
          <p:cNvCxnSpPr/>
          <p:nvPr/>
        </p:nvCxnSpPr>
        <p:spPr>
          <a:xfrm>
            <a:off x="1133647" y="2530910"/>
            <a:ext cx="4037400" cy="2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graphicFrame>
        <p:nvGraphicFramePr>
          <p:cNvPr id="199" name="Google Shape;199;p9"/>
          <p:cNvGraphicFramePr/>
          <p:nvPr/>
        </p:nvGraphicFramePr>
        <p:xfrm>
          <a:off x="5740480" y="39962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{369412C8-8959-4239-8960-A14A3284F755}</a:tableStyleId>
              </a:tblPr>
              <a:tblGrid>
                <a:gridCol w="1480900"/>
                <a:gridCol w="2089000"/>
                <a:gridCol w="182355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Team</a:t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1</a:t>
                      </a:r>
                      <a:r>
                        <a:rPr baseline="30000" lang="en-MY" sz="1400" u="none" cap="none" strike="noStrike"/>
                        <a:t>ST</a:t>
                      </a:r>
                      <a:r>
                        <a:rPr lang="en-MY" sz="1400" u="none" cap="none" strike="noStrike"/>
                        <a:t> Line - A</a:t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2</a:t>
                      </a:r>
                      <a:r>
                        <a:rPr baseline="30000" lang="en-MY" sz="1400" u="none" cap="none" strike="noStrike"/>
                        <a:t>nd</a:t>
                      </a:r>
                      <a:r>
                        <a:rPr lang="en-MY" sz="1400" u="none" cap="none" strike="noStrike"/>
                        <a:t> Line - B</a:t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</a:tr>
              <a:tr h="28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Level 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750PV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750PV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MY" sz="1400" u="none" cap="none" strike="noStrike"/>
                        <a:t>Bonus Calculation  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/>
                        <a:t>50% on 750PV = 375PV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MY" sz="1400" u="none" cap="none" strike="noStrike">
                          <a:solidFill>
                            <a:schemeClr val="dk1"/>
                          </a:solidFill>
                        </a:rPr>
                        <a:t>= 375 USD (375PV x1)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  <p:sp>
        <p:nvSpPr>
          <p:cNvPr id="200" name="Google Shape;200;p9"/>
          <p:cNvSpPr txBox="1"/>
          <p:nvPr/>
        </p:nvSpPr>
        <p:spPr>
          <a:xfrm>
            <a:off x="1270347" y="5333637"/>
            <a:ext cx="392859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Level Bonus for John 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$375 USD (₱20,625)</a:t>
            </a:r>
            <a:endParaRPr b="1" sz="3000">
              <a:solidFill>
                <a:srgbClr val="0E57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548" y="1764153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7811" y="1756515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6548" y="256812"/>
            <a:ext cx="947849" cy="750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9"/>
          <p:cNvCxnSpPr>
            <a:stCxn id="203" idx="2"/>
            <a:endCxn id="201" idx="0"/>
          </p:cNvCxnSpPr>
          <p:nvPr/>
        </p:nvCxnSpPr>
        <p:spPr>
          <a:xfrm flipH="1">
            <a:off x="1712572" y="1007376"/>
            <a:ext cx="1347900" cy="756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9"/>
          <p:cNvCxnSpPr>
            <a:endCxn id="202" idx="0"/>
          </p:cNvCxnSpPr>
          <p:nvPr/>
        </p:nvCxnSpPr>
        <p:spPr>
          <a:xfrm>
            <a:off x="3060536" y="1007415"/>
            <a:ext cx="1321200" cy="74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9"/>
          <p:cNvSpPr txBox="1"/>
          <p:nvPr/>
        </p:nvSpPr>
        <p:spPr>
          <a:xfrm>
            <a:off x="2729499" y="681691"/>
            <a:ext cx="947849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384779" y="2196470"/>
            <a:ext cx="102289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1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2144916" y="23058"/>
            <a:ext cx="189244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P3 Member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1554427" y="1887989"/>
            <a:ext cx="13391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4238232" y="1907104"/>
            <a:ext cx="2265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5695998" y="3560831"/>
            <a:ext cx="291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MY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Bonus for John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5740480" y="2316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{30BFD344-CC30-4A73-A6F3-81C93A70BD07}</a:tableStyleId>
              </a:tblPr>
              <a:tblGrid>
                <a:gridCol w="1539550"/>
                <a:gridCol w="1460175"/>
                <a:gridCol w="2745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P3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P4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P5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50%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50%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50%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Unlimited Levels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Unlimited Levels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cap="none" strike="noStrike"/>
                        <a:t>Unlimited Levels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0" y="6159292"/>
            <a:ext cx="8437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*Bonus calculated from PV and then convert to commission.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*1PV equivalent to 1 USD.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13" y="2536145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066" y="3308937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694" y="2564007"/>
            <a:ext cx="947850" cy="7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0608" y="3308937"/>
            <a:ext cx="947850" cy="750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9"/>
          <p:cNvCxnSpPr/>
          <p:nvPr/>
        </p:nvCxnSpPr>
        <p:spPr>
          <a:xfrm>
            <a:off x="1133647" y="3295032"/>
            <a:ext cx="4037400" cy="2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9" name="Google Shape;219;p9"/>
          <p:cNvCxnSpPr/>
          <p:nvPr/>
        </p:nvCxnSpPr>
        <p:spPr>
          <a:xfrm>
            <a:off x="1125035" y="4021133"/>
            <a:ext cx="4037400" cy="2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0" name="Google Shape;220;p9"/>
          <p:cNvSpPr txBox="1"/>
          <p:nvPr/>
        </p:nvSpPr>
        <p:spPr>
          <a:xfrm>
            <a:off x="2324207" y="2014284"/>
            <a:ext cx="18013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28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375 USD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309321" y="2773396"/>
            <a:ext cx="19694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28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375 USD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2266747" y="3514384"/>
            <a:ext cx="20546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28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375 USD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378431" y="2962354"/>
            <a:ext cx="1783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392634" y="3716915"/>
            <a:ext cx="1681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MY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3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5" name="Google Shape;225;p9"/>
          <p:cNvGrpSpPr/>
          <p:nvPr/>
        </p:nvGrpSpPr>
        <p:grpSpPr>
          <a:xfrm>
            <a:off x="2058373" y="1517447"/>
            <a:ext cx="216000" cy="3776403"/>
            <a:chOff x="2251370" y="1436197"/>
            <a:chExt cx="82833" cy="3153888"/>
          </a:xfrm>
        </p:grpSpPr>
        <p:sp>
          <p:nvSpPr>
            <p:cNvPr id="226" name="Google Shape;226;p9"/>
            <p:cNvSpPr/>
            <p:nvPr/>
          </p:nvSpPr>
          <p:spPr>
            <a:xfrm>
              <a:off x="2263140" y="1623060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63140" y="1833247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261784" y="2039939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261783" y="2242408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257385" y="2440860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2257385" y="2642032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257385" y="2847395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257385" y="3047356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251373" y="3242411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251373" y="3450443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251370" y="3652614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252639" y="3877007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251370" y="4066740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252816" y="4260392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253732" y="4442371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261783" y="1436197"/>
              <a:ext cx="71063" cy="147714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9"/>
          <p:cNvSpPr txBox="1"/>
          <p:nvPr/>
        </p:nvSpPr>
        <p:spPr>
          <a:xfrm>
            <a:off x="562237" y="1778653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542746" y="2515367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38283" y="3300614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687255" y="1778653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4663301" y="3300614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4669908" y="2516951"/>
            <a:ext cx="8892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9"/>
          <p:cNvGrpSpPr/>
          <p:nvPr/>
        </p:nvGrpSpPr>
        <p:grpSpPr>
          <a:xfrm>
            <a:off x="3803829" y="1523158"/>
            <a:ext cx="216000" cy="3720888"/>
            <a:chOff x="3856742" y="1533255"/>
            <a:chExt cx="216000" cy="3518269"/>
          </a:xfrm>
        </p:grpSpPr>
        <p:sp>
          <p:nvSpPr>
            <p:cNvPr id="249" name="Google Shape;249;p9"/>
            <p:cNvSpPr/>
            <p:nvPr/>
          </p:nvSpPr>
          <p:spPr>
            <a:xfrm>
              <a:off x="3887434" y="1533255"/>
              <a:ext cx="185308" cy="20362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887434" y="1810332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883898" y="2053338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883896" y="2291380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72427" y="2524698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872427" y="2761214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872427" y="3002658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872427" y="3237750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856750" y="3467075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856750" y="3711656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856742" y="3949347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860051" y="4213164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856742" y="4436232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860513" y="4663907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62901" y="4877858"/>
              <a:ext cx="185308" cy="1736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9"/>
          <p:cNvSpPr txBox="1"/>
          <p:nvPr/>
        </p:nvSpPr>
        <p:spPr>
          <a:xfrm>
            <a:off x="12134" y="4229415"/>
            <a:ext cx="62632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8000">
                <a:solidFill>
                  <a:srgbClr val="0E57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INFINITY </a:t>
            </a:r>
            <a:endParaRPr sz="8000">
              <a:solidFill>
                <a:srgbClr val="0E57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2022-04-21T02:52:31Z</dcterms:created>
  <dc:creator>Eric Eng</dc:creator>
</cp:coreProperties>
</file>